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ABA-2A3A-4916-81E1-745933AD7872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39EFEDF-5CB3-4707-862A-3ECA029C9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70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ABA-2A3A-4916-81E1-745933AD7872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FEDF-5CB3-4707-862A-3ECA029C9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27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ABA-2A3A-4916-81E1-745933AD7872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FEDF-5CB3-4707-862A-3ECA029C9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712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ABA-2A3A-4916-81E1-745933AD7872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FEDF-5CB3-4707-862A-3ECA029C9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36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1440ABA-2A3A-4916-81E1-745933AD7872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39EFEDF-5CB3-4707-862A-3ECA029C9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535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ABA-2A3A-4916-81E1-745933AD7872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FEDF-5CB3-4707-862A-3ECA029C9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23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ABA-2A3A-4916-81E1-745933AD7872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FEDF-5CB3-4707-862A-3ECA029C9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15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ABA-2A3A-4916-81E1-745933AD7872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FEDF-5CB3-4707-862A-3ECA029C9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69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ABA-2A3A-4916-81E1-745933AD7872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FEDF-5CB3-4707-862A-3ECA029C9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62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ABA-2A3A-4916-81E1-745933AD7872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FEDF-5CB3-4707-862A-3ECA029C9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210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ABA-2A3A-4916-81E1-745933AD7872}" type="datetimeFigureOut">
              <a:rPr lang="zh-TW" altLang="en-US" smtClean="0"/>
              <a:t>2019/12/6</a:t>
            </a:fld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FEDF-5CB3-4707-862A-3ECA029C9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09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1440ABA-2A3A-4916-81E1-745933AD7872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39EFEDF-5CB3-4707-862A-3ECA029C9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48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44"/>
          <a:stretch/>
        </p:blipFill>
        <p:spPr>
          <a:xfrm>
            <a:off x="-1" y="0"/>
            <a:ext cx="12192001" cy="7039155"/>
          </a:xfrm>
          <a:prstGeom prst="flowChartDocumen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5827" y="310071"/>
            <a:ext cx="10489720" cy="1982157"/>
          </a:xfrm>
        </p:spPr>
        <p:txBody>
          <a:bodyPr>
            <a:normAutofit/>
          </a:bodyPr>
          <a:lstStyle/>
          <a:p>
            <a:r>
              <a:rPr lang="zh-TW" altLang="en-US" sz="7200" b="1" dirty="0">
                <a:latin typeface="華康香港標準宋體(P)" panose="02020300000000000000" pitchFamily="18" charset="-120"/>
                <a:ea typeface="華康香港標準宋體(P)" panose="02020300000000000000" pitchFamily="18" charset="-120"/>
                <a:cs typeface="華康香港標準宋體(P)" panose="02020300000000000000" pitchFamily="18" charset="-120"/>
              </a:rPr>
              <a:t>彰化縣和群國中</a:t>
            </a:r>
            <a:br>
              <a:rPr lang="en-US" altLang="zh-TW" sz="7200" b="1" dirty="0">
                <a:latin typeface="華康香港標準宋體(P)" panose="02020300000000000000" pitchFamily="18" charset="-120"/>
                <a:ea typeface="華康香港標準宋體(P)" panose="02020300000000000000" pitchFamily="18" charset="-120"/>
                <a:cs typeface="華康香港標準宋體(P)" panose="02020300000000000000" pitchFamily="18" charset="-120"/>
              </a:rPr>
            </a:br>
            <a:r>
              <a:rPr lang="en-US" altLang="zh-TW" sz="7200" b="1" dirty="0">
                <a:latin typeface="華康香港標準宋體(P)" panose="02020300000000000000" pitchFamily="18" charset="-120"/>
                <a:ea typeface="華康香港標準宋體(P)" panose="02020300000000000000" pitchFamily="18" charset="-120"/>
                <a:cs typeface="華康香港標準宋體(P)" panose="02020300000000000000" pitchFamily="18" charset="-120"/>
              </a:rPr>
              <a:t>108</a:t>
            </a:r>
            <a:r>
              <a:rPr lang="zh-TW" altLang="en-US" sz="7200" b="1" dirty="0">
                <a:latin typeface="華康香港標準宋體(P)" panose="02020300000000000000" pitchFamily="18" charset="-120"/>
                <a:ea typeface="華康香港標準宋體(P)" panose="02020300000000000000" pitchFamily="18" charset="-120"/>
                <a:cs typeface="華康香港標準宋體(P)" panose="02020300000000000000" pitchFamily="18" charset="-120"/>
              </a:rPr>
              <a:t>學年度第</a:t>
            </a:r>
            <a:r>
              <a:rPr lang="en-US" altLang="zh-TW" sz="7200" b="1" dirty="0">
                <a:latin typeface="華康香港標準宋體(P)" panose="02020300000000000000" pitchFamily="18" charset="-120"/>
                <a:ea typeface="華康香港標準宋體(P)" panose="02020300000000000000" pitchFamily="18" charset="-120"/>
                <a:cs typeface="華康香港標準宋體(P)" panose="02020300000000000000" pitchFamily="18" charset="-120"/>
              </a:rPr>
              <a:t>1</a:t>
            </a:r>
            <a:r>
              <a:rPr lang="zh-TW" altLang="en-US" sz="7200" b="1" dirty="0">
                <a:latin typeface="華康香港標準宋體(P)" panose="02020300000000000000" pitchFamily="18" charset="-120"/>
                <a:ea typeface="華康香港標準宋體(P)" panose="02020300000000000000" pitchFamily="18" charset="-120"/>
                <a:cs typeface="華康香港標準宋體(P)" panose="02020300000000000000" pitchFamily="18" charset="-120"/>
              </a:rPr>
              <a:t>學期第</a:t>
            </a:r>
            <a:r>
              <a:rPr lang="en-US" altLang="zh-TW" sz="7200" b="1" dirty="0">
                <a:latin typeface="華康香港標準宋體(P)" panose="02020300000000000000" pitchFamily="18" charset="-120"/>
                <a:ea typeface="華康香港標準宋體(P)" panose="02020300000000000000" pitchFamily="18" charset="-120"/>
                <a:cs typeface="華康香港標準宋體(P)" panose="02020300000000000000" pitchFamily="18" charset="-120"/>
              </a:rPr>
              <a:t>2</a:t>
            </a:r>
            <a:r>
              <a:rPr lang="zh-TW" altLang="en-US" sz="7200" b="1" dirty="0">
                <a:latin typeface="華康香港標準宋體(P)" panose="02020300000000000000" pitchFamily="18" charset="-120"/>
                <a:ea typeface="華康香港標準宋體(P)" panose="02020300000000000000" pitchFamily="18" charset="-120"/>
                <a:cs typeface="華康香港標準宋體(P)" panose="02020300000000000000" pitchFamily="18" charset="-120"/>
              </a:rPr>
              <a:t>次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27760" y="2747514"/>
            <a:ext cx="9031264" cy="1918177"/>
          </a:xfrm>
          <a:noFill/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FF0000"/>
                </a:solidFill>
                <a:latin typeface="華康香港標準宋體(P)" panose="02020300000000000000" pitchFamily="18" charset="-120"/>
                <a:ea typeface="華康香港標準宋體(P)" panose="02020300000000000000" pitchFamily="18" charset="-120"/>
                <a:cs typeface="華康香港標準宋體(P)" panose="02020300000000000000" pitchFamily="18" charset="-120"/>
              </a:rPr>
              <a:t>體育班暨體育發展委員會</a:t>
            </a:r>
            <a:endParaRPr lang="en-US" altLang="zh-TW" sz="6000" b="1" dirty="0">
              <a:solidFill>
                <a:srgbClr val="FF0000"/>
              </a:solidFill>
              <a:latin typeface="華康香港標準宋體(P)" panose="02020300000000000000" pitchFamily="18" charset="-120"/>
              <a:ea typeface="華康香港標準宋體(P)" panose="02020300000000000000" pitchFamily="18" charset="-120"/>
              <a:cs typeface="華康香港標準宋體(P)" panose="02020300000000000000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99563" y="6124754"/>
            <a:ext cx="4192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健康、快樂、希望、活力</a:t>
            </a:r>
          </a:p>
        </p:txBody>
      </p:sp>
    </p:spTree>
    <p:extLst>
      <p:ext uri="{BB962C8B-B14F-4D97-AF65-F5344CB8AC3E}">
        <p14:creationId xmlns:p14="http://schemas.microsoft.com/office/powerpoint/2010/main" val="3410974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2B8512-E232-4E2A-B725-7EF0BA8AF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555" y="196533"/>
            <a:ext cx="5026152" cy="1609344"/>
          </a:xfrm>
        </p:spPr>
        <p:txBody>
          <a:bodyPr/>
          <a:lstStyle/>
          <a:p>
            <a:r>
              <a:rPr lang="zh-TW" altLang="en-US" dirty="0"/>
              <a:t>課程規劃及說明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9D032ED-F501-49E0-84B0-9D9BDA1D3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4" y="39113"/>
            <a:ext cx="5997492" cy="6779774"/>
          </a:xfrm>
        </p:spPr>
      </p:pic>
    </p:spTree>
    <p:extLst>
      <p:ext uri="{BB962C8B-B14F-4D97-AF65-F5344CB8AC3E}">
        <p14:creationId xmlns:p14="http://schemas.microsoft.com/office/powerpoint/2010/main" val="4242330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BB5F9A-1A96-48AB-979C-EC2BFBD34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實施要點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C9A6A8-D87C-4E7F-81D9-D52BD0449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實施要點包括課程發展、教學實施、學習評量與應用、教學資源、教師專業發展、行政支持、家長與民間參與及附則等八大項目。</a:t>
            </a:r>
            <a:endParaRPr lang="en-US" altLang="zh-TW" sz="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7179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F50B2A-0C7E-462F-9A5C-41801E0A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實施要點</a:t>
            </a:r>
            <a:r>
              <a:rPr lang="en-US" altLang="zh-TW" dirty="0"/>
              <a:t>-</a:t>
            </a:r>
            <a:r>
              <a:rPr lang="zh-TW" altLang="en-US" dirty="0"/>
              <a:t>課程發展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439EC5-39DF-4F6E-B146-CEE1D316B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2800" dirty="0"/>
              <a:t>學校為推動體育班課程發展，依據「高級中等以下學校體育班設立辦法」訂定「體育班發展委員會組織要點」，經學校校務會議通過後，據以成立</a:t>
            </a:r>
            <a:r>
              <a:rPr lang="zh-TW" altLang="en-US" sz="2800" dirty="0">
                <a:solidFill>
                  <a:srgbClr val="FF0000"/>
                </a:solidFill>
              </a:rPr>
              <a:t>體育班發展委員會</a:t>
            </a:r>
            <a:r>
              <a:rPr lang="zh-TW" altLang="en-US" sz="2800" dirty="0"/>
              <a:t>。委員會下應設</a:t>
            </a:r>
            <a:r>
              <a:rPr lang="zh-TW" altLang="en-US" sz="2800" dirty="0">
                <a:solidFill>
                  <a:srgbClr val="FF0000"/>
                </a:solidFill>
              </a:rPr>
              <a:t>體育班課程規劃小組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r>
              <a:rPr lang="zh-TW" altLang="en-US" sz="2800" dirty="0">
                <a:solidFill>
                  <a:srgbClr val="FF0000"/>
                </a:solidFill>
              </a:rPr>
              <a:t>體育班課程規劃小組</a:t>
            </a:r>
            <a:r>
              <a:rPr lang="zh-TW" altLang="en-US" sz="2800" dirty="0"/>
              <a:t>成員應包括學校行政人員、體育班各領域</a:t>
            </a:r>
            <a:r>
              <a:rPr lang="en-US" altLang="zh-TW" sz="2800" dirty="0"/>
              <a:t>/</a:t>
            </a:r>
            <a:r>
              <a:rPr lang="zh-TW" altLang="en-US" sz="2800" dirty="0"/>
              <a:t>群科</a:t>
            </a:r>
            <a:r>
              <a:rPr lang="en-US" altLang="zh-TW" sz="2800" dirty="0"/>
              <a:t>/</a:t>
            </a:r>
            <a:r>
              <a:rPr lang="zh-TW" altLang="en-US" sz="2800" dirty="0"/>
              <a:t>學程</a:t>
            </a:r>
            <a:r>
              <a:rPr lang="en-US" altLang="zh-TW" sz="2800" dirty="0"/>
              <a:t>/</a:t>
            </a:r>
            <a:r>
              <a:rPr lang="zh-TW" altLang="en-US" sz="2800" dirty="0"/>
              <a:t>科目（含特殊需求領域課程）授課教師代表、體育班學生、家長代表、體育班導師及專任運動教練代表擔任委員，召集人由委員互選之，單一性別委員人數不得少於委員總數三分之一。</a:t>
            </a:r>
            <a:endParaRPr lang="en-US" altLang="zh-TW" sz="2800" dirty="0"/>
          </a:p>
          <a:p>
            <a:r>
              <a:rPr lang="zh-TW" altLang="en-US" sz="2800" dirty="0">
                <a:solidFill>
                  <a:srgbClr val="FF0000"/>
                </a:solidFill>
              </a:rPr>
              <a:t>學校體育班課程計畫</a:t>
            </a:r>
            <a:r>
              <a:rPr lang="zh-TW" altLang="en-US" sz="2800" dirty="0"/>
              <a:t>為學校本位課程規劃之具體成果，應由體育班發展委員會通過後，報請學校課程發展委員會三分之二以上委員出席，二分之一以上出席委員審核通過，始得陳報各該主管機關。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367418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F50B2A-0C7E-462F-9A5C-41801E0A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實施要點</a:t>
            </a:r>
            <a:r>
              <a:rPr lang="en-US" altLang="zh-TW" dirty="0"/>
              <a:t>-</a:t>
            </a:r>
            <a:r>
              <a:rPr lang="zh-TW" altLang="en-US" dirty="0"/>
              <a:t>課程發展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439EC5-39DF-4F6E-B146-CEE1D316B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學校得於寒、暑假開設競技運動綜合訓練，安排具備該運動種類專長的教師授課指導並支給鐘點費，寒假開設</a:t>
            </a:r>
            <a:r>
              <a:rPr lang="en-US" altLang="zh-TW" sz="2800" dirty="0"/>
              <a:t>60</a:t>
            </a:r>
            <a:r>
              <a:rPr lang="zh-TW" altLang="en-US" sz="2800" dirty="0"/>
              <a:t>節為上限，暑假開設</a:t>
            </a:r>
            <a:r>
              <a:rPr lang="en-US" altLang="zh-TW" sz="2800" dirty="0"/>
              <a:t>120</a:t>
            </a:r>
            <a:r>
              <a:rPr lang="zh-TW" altLang="en-US" sz="2800" dirty="0"/>
              <a:t>節為上限，</a:t>
            </a:r>
            <a:r>
              <a:rPr lang="zh-TW" altLang="en-US" sz="2800" dirty="0">
                <a:solidFill>
                  <a:srgbClr val="FF0000"/>
                </a:solidFill>
              </a:rPr>
              <a:t>每天不得超過</a:t>
            </a:r>
            <a:r>
              <a:rPr lang="en-US" altLang="zh-TW" sz="2800" dirty="0">
                <a:solidFill>
                  <a:srgbClr val="FF0000"/>
                </a:solidFill>
              </a:rPr>
              <a:t>3</a:t>
            </a:r>
            <a:r>
              <a:rPr lang="zh-TW" altLang="en-US" sz="2800" dirty="0">
                <a:solidFill>
                  <a:srgbClr val="FF0000"/>
                </a:solidFill>
              </a:rPr>
              <a:t>節</a:t>
            </a:r>
            <a:r>
              <a:rPr lang="zh-TW" altLang="en-US" sz="2800" dirty="0"/>
              <a:t>，不計學分且不列入教師每週授課節數，授課時應完整記錄學生之學習情形，以做為綜合診斷學生學習結果與輔導之依據。</a:t>
            </a:r>
            <a:r>
              <a:rPr lang="zh-TW" altLang="en-US" sz="2800" dirty="0">
                <a:solidFill>
                  <a:srgbClr val="FF0000"/>
                </a:solidFill>
              </a:rPr>
              <a:t>訓練計畫應於寒、暑假開始一個月前，送體育班發展委員會審議通過後實施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124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60F4B0-221C-4ED6-BD1E-2E71D0AE6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實施要點</a:t>
            </a:r>
            <a:r>
              <a:rPr lang="en-US" altLang="zh-TW" dirty="0"/>
              <a:t>-</a:t>
            </a:r>
            <a:r>
              <a:rPr lang="zh-TW" altLang="en-US" dirty="0"/>
              <a:t>教學實施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E22B15-20B7-4AA0-BB88-99CEA85FA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教練應於學年開始前，擬訂一學年度之訓練計畫，送校內體育組管單位學務處體育組，並準備訓練所需材料及有關事項。</a:t>
            </a:r>
            <a:endParaRPr lang="en-US" altLang="zh-TW" sz="2800" dirty="0"/>
          </a:p>
          <a:p>
            <a:r>
              <a:rPr lang="zh-TW" altLang="en-US" sz="2800" dirty="0"/>
              <a:t>寒暑假期間實施之「競技運動綜合訓練」，應事先提出完善之訓練課程計畫，提請體育班發展委員會審議。</a:t>
            </a:r>
            <a:endParaRPr lang="en-US" altLang="zh-TW" sz="2800" dirty="0"/>
          </a:p>
          <a:p>
            <a:r>
              <a:rPr lang="zh-TW" altLang="en-US" sz="2800" dirty="0"/>
              <a:t>體育班學生得視各科個別學習程度，至各普通班修習各科課程。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817552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E1361B-FD5D-4A39-BCE0-86F7F62F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實施要點</a:t>
            </a:r>
            <a:r>
              <a:rPr lang="en-US" altLang="zh-TW" dirty="0"/>
              <a:t>-</a:t>
            </a:r>
            <a:r>
              <a:rPr lang="zh-TW" altLang="en-US" dirty="0"/>
              <a:t>教學實施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8F8D1F-C9BD-4BF8-B06D-D3A2A3BF3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2800" dirty="0"/>
              <a:t>學習輔導應包括下列課程：</a:t>
            </a:r>
            <a:r>
              <a:rPr lang="en-US" altLang="zh-TW" sz="2800" dirty="0"/>
              <a:t>(1)</a:t>
            </a:r>
            <a:r>
              <a:rPr lang="zh-TW" altLang="en-US" sz="2800" dirty="0"/>
              <a:t>學期中，因對外出賽而未實施之課程。</a:t>
            </a:r>
            <a:r>
              <a:rPr lang="en-US" altLang="zh-TW" sz="2800" dirty="0"/>
              <a:t>(2)</a:t>
            </a:r>
            <a:r>
              <a:rPr lang="zh-TW" altLang="en-US" sz="2800" dirty="0"/>
              <a:t>學習弱勢學生需要協助或提升學習成效之課程。</a:t>
            </a:r>
            <a:r>
              <a:rPr lang="en-US" altLang="zh-TW" sz="2800" dirty="0"/>
              <a:t>(3)</a:t>
            </a:r>
            <a:r>
              <a:rPr lang="zh-TW" altLang="en-US" sz="2800" dirty="0"/>
              <a:t>學生經評量或檢測須參加補救教學之課程。</a:t>
            </a:r>
            <a:r>
              <a:rPr lang="en-US" altLang="zh-TW" sz="2800" dirty="0"/>
              <a:t>(4)</a:t>
            </a:r>
            <a:r>
              <a:rPr lang="zh-TW" altLang="en-US" sz="2800" dirty="0"/>
              <a:t>學期成績未達標準需要補考之課程。</a:t>
            </a:r>
          </a:p>
          <a:p>
            <a:r>
              <a:rPr lang="zh-TW" altLang="en-US" sz="2800" dirty="0">
                <a:solidFill>
                  <a:srgbClr val="FF0000"/>
                </a:solidFill>
              </a:rPr>
              <a:t>學習輔導實施時間</a:t>
            </a:r>
            <a:r>
              <a:rPr lang="zh-TW" altLang="en-US" sz="2800" dirty="0"/>
              <a:t>：</a:t>
            </a:r>
            <a:r>
              <a:rPr lang="en-US" altLang="zh-TW" sz="2800" dirty="0"/>
              <a:t>(1)</a:t>
            </a:r>
            <a:r>
              <a:rPr lang="zh-TW" altLang="en-US" sz="2800" dirty="0"/>
              <a:t>學校應與相關授課教師協商後，送交體育班發展委員會安排適當時間實施相關課程。</a:t>
            </a:r>
            <a:r>
              <a:rPr lang="en-US" altLang="zh-TW" sz="2800" dirty="0"/>
              <a:t>(2)</a:t>
            </a:r>
            <a:r>
              <a:rPr lang="zh-TW" altLang="en-US" sz="2800" dirty="0"/>
              <a:t>實施時間得自各該主管機關所訂在校時間之非學習節數時間、夜間、假期或寒暑假實施。</a:t>
            </a:r>
            <a:r>
              <a:rPr lang="en-US" altLang="zh-TW" sz="2800" dirty="0"/>
              <a:t>(3)</a:t>
            </a:r>
            <a:r>
              <a:rPr lang="zh-TW" altLang="en-US" sz="2800" dirty="0">
                <a:solidFill>
                  <a:srgbClr val="FF0000"/>
                </a:solidFill>
              </a:rPr>
              <a:t>夜間：每週以三日為限，最晚不得超過二十一時</a:t>
            </a:r>
            <a:r>
              <a:rPr lang="zh-TW" altLang="en-US" sz="2800" dirty="0"/>
              <a:t>。</a:t>
            </a:r>
            <a:r>
              <a:rPr lang="en-US" altLang="zh-TW" sz="2800" dirty="0"/>
              <a:t>(4)</a:t>
            </a:r>
            <a:r>
              <a:rPr lang="zh-TW" altLang="en-US" sz="2800" dirty="0">
                <a:solidFill>
                  <a:srgbClr val="FF0000"/>
                </a:solidFill>
              </a:rPr>
              <a:t>假期：每週一日且以上午（四節課）為限</a:t>
            </a:r>
            <a:r>
              <a:rPr lang="zh-TW" altLang="en-US" sz="2800" dirty="0"/>
              <a:t>。</a:t>
            </a:r>
            <a:r>
              <a:rPr lang="en-US" altLang="zh-TW" sz="2800" dirty="0"/>
              <a:t>(5)</a:t>
            </a:r>
            <a:r>
              <a:rPr lang="zh-TW" altLang="en-US" sz="2800" dirty="0"/>
              <a:t>寒暑假：依照各該主管機關所訂之學藝活動或課業輔導相關規定辦理。</a:t>
            </a:r>
          </a:p>
        </p:txBody>
      </p:sp>
    </p:spTree>
    <p:extLst>
      <p:ext uri="{BB962C8B-B14F-4D97-AF65-F5344CB8AC3E}">
        <p14:creationId xmlns:p14="http://schemas.microsoft.com/office/powerpoint/2010/main" val="3113548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2B4F59-B22A-4D91-9BCF-8FD70B397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實施要點</a:t>
            </a:r>
            <a:r>
              <a:rPr lang="en-US" altLang="zh-TW" dirty="0"/>
              <a:t>-</a:t>
            </a:r>
            <a:r>
              <a:rPr lang="zh-TW" altLang="en-US" dirty="0"/>
              <a:t>教學資源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D1AE6F-A57B-4621-BA85-1FB28F7AE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訓練計畫除明列遠、中、近程目標及其達成目標之過程與方法外，應包含日訓練計畫、週訓練計畫、學期訓練計畫、年度訓練計畫之課程內容。</a:t>
            </a:r>
            <a:endParaRPr lang="en-US" altLang="zh-TW" sz="2800" dirty="0"/>
          </a:p>
          <a:p>
            <a:r>
              <a:rPr lang="zh-TW" altLang="en-US" sz="2800" dirty="0">
                <a:solidFill>
                  <a:srgbClr val="FF0000"/>
                </a:solidFill>
              </a:rPr>
              <a:t>專項運動體能訓練</a:t>
            </a:r>
            <a:r>
              <a:rPr lang="zh-TW" altLang="en-US" sz="2800" dirty="0"/>
              <a:t>教材內容應包括競技體適能之肌力、速度、瞬發力、肌耐力、敏捷性、協調性等。</a:t>
            </a:r>
            <a:endParaRPr lang="en-US" altLang="zh-TW" sz="2800" dirty="0"/>
          </a:p>
          <a:p>
            <a:r>
              <a:rPr lang="zh-TW" altLang="en-US" sz="2800" dirty="0">
                <a:solidFill>
                  <a:srgbClr val="FF0000"/>
                </a:solidFill>
              </a:rPr>
              <a:t>專項運動技術</a:t>
            </a:r>
            <a:r>
              <a:rPr lang="zh-TW" altLang="en-US" sz="2800" dirty="0"/>
              <a:t>教材內容應包括正確、紮實之基本動作，各項攻防技術及創新動作技術等。</a:t>
            </a:r>
            <a:endParaRPr lang="en-US" altLang="zh-TW" sz="2800" dirty="0"/>
          </a:p>
          <a:p>
            <a:r>
              <a:rPr lang="zh-TW" altLang="en-US" sz="2800" dirty="0">
                <a:solidFill>
                  <a:srgbClr val="FF0000"/>
                </a:solidFill>
              </a:rPr>
              <a:t>專項運動戰術與運用</a:t>
            </a:r>
            <a:r>
              <a:rPr lang="zh-TW" altLang="en-US" sz="2800" dirty="0"/>
              <a:t>教材內容應包括各種基本戰術及創新戰術，並安排運用與熟練之課程。</a:t>
            </a:r>
          </a:p>
        </p:txBody>
      </p:sp>
    </p:spTree>
    <p:extLst>
      <p:ext uri="{BB962C8B-B14F-4D97-AF65-F5344CB8AC3E}">
        <p14:creationId xmlns:p14="http://schemas.microsoft.com/office/powerpoint/2010/main" val="189178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185992-313D-4110-84EF-B69F41445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實施要點</a:t>
            </a:r>
            <a:r>
              <a:rPr lang="en-US" altLang="zh-TW" dirty="0"/>
              <a:t>-</a:t>
            </a:r>
            <a:r>
              <a:rPr lang="zh-TW" altLang="en-US" dirty="0"/>
              <a:t>教師</a:t>
            </a:r>
            <a:r>
              <a:rPr lang="en-US" altLang="zh-TW" dirty="0"/>
              <a:t>/</a:t>
            </a:r>
            <a:r>
              <a:rPr lang="zh-TW" altLang="en-US" dirty="0"/>
              <a:t>教練專業發展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B2D817-268C-4784-9EA7-08B370599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教師專業發展實施內涵</a:t>
            </a:r>
            <a:endParaRPr lang="en-US" altLang="zh-TW" sz="2800" dirty="0"/>
          </a:p>
          <a:p>
            <a:r>
              <a:rPr lang="zh-TW" altLang="en-US" sz="2800" dirty="0"/>
              <a:t>教師</a:t>
            </a:r>
            <a:r>
              <a:rPr lang="en-US" altLang="zh-TW" sz="2800" dirty="0"/>
              <a:t>/</a:t>
            </a:r>
            <a:r>
              <a:rPr lang="zh-TW" altLang="en-US" sz="2800" dirty="0"/>
              <a:t>教練專業發展支持系統</a:t>
            </a:r>
          </a:p>
        </p:txBody>
      </p:sp>
    </p:spTree>
    <p:extLst>
      <p:ext uri="{BB962C8B-B14F-4D97-AF65-F5344CB8AC3E}">
        <p14:creationId xmlns:p14="http://schemas.microsoft.com/office/powerpoint/2010/main" val="2252951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FFC676-9701-466F-B348-845724D67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實施要點</a:t>
            </a:r>
            <a:r>
              <a:rPr lang="en-US" altLang="zh-TW" dirty="0"/>
              <a:t>-</a:t>
            </a:r>
            <a:r>
              <a:rPr lang="zh-TW" altLang="en-US" dirty="0"/>
              <a:t>行政支持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128B88-A0D7-405E-8C89-D9ECE03B5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經費與專業支持</a:t>
            </a:r>
            <a:endParaRPr lang="en-US" altLang="zh-TW" sz="2800" dirty="0"/>
          </a:p>
          <a:p>
            <a:r>
              <a:rPr lang="zh-TW" altLang="en-US" sz="2800" dirty="0"/>
              <a:t>相關配套修訂</a:t>
            </a:r>
            <a:endParaRPr lang="en-US" altLang="zh-TW" sz="2800" dirty="0"/>
          </a:p>
          <a:p>
            <a:r>
              <a:rPr lang="zh-TW" altLang="en-US" sz="2800" dirty="0"/>
              <a:t>學校與其他單位</a:t>
            </a:r>
          </a:p>
        </p:txBody>
      </p:sp>
    </p:spTree>
    <p:extLst>
      <p:ext uri="{BB962C8B-B14F-4D97-AF65-F5344CB8AC3E}">
        <p14:creationId xmlns:p14="http://schemas.microsoft.com/office/powerpoint/2010/main" val="188750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A3F339-B8DD-4F2C-95AA-1F424C239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實施要點</a:t>
            </a:r>
            <a:r>
              <a:rPr lang="en-US" altLang="zh-TW" dirty="0"/>
              <a:t>-</a:t>
            </a:r>
            <a:r>
              <a:rPr lang="zh-TW" altLang="en-US" dirty="0"/>
              <a:t>家長與民間參與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11B803-4CA7-48E5-BA67-D7E9A8D5D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課程實施需要爭取家長支持及參與，學校應鼓勵家長會成立家長學習社群或親師共學社群，增進親職教養知能，強化親師之間的協同合作。</a:t>
            </a:r>
            <a:endParaRPr lang="en-US" altLang="zh-TW" sz="2800" dirty="0"/>
          </a:p>
          <a:p>
            <a:r>
              <a:rPr lang="zh-TW" altLang="en-US" sz="2800" dirty="0"/>
              <a:t>學校應定期邀請家長參與教師</a:t>
            </a:r>
            <a:r>
              <a:rPr lang="en-US" altLang="zh-TW" sz="2800" dirty="0"/>
              <a:t>/</a:t>
            </a:r>
            <a:r>
              <a:rPr lang="zh-TW" altLang="en-US" sz="2800" dirty="0"/>
              <a:t>教練公開授課或其他課程與教學相關活動。</a:t>
            </a:r>
            <a:endParaRPr lang="en-US" altLang="zh-TW" sz="2800" dirty="0"/>
          </a:p>
          <a:p>
            <a:r>
              <a:rPr lang="zh-TW" altLang="en-US" sz="2800" dirty="0"/>
              <a:t>學校可結合民間組織與產業界的社會資源，並建立夥伴關係，以充實教學活動。</a:t>
            </a:r>
          </a:p>
        </p:txBody>
      </p:sp>
    </p:spTree>
    <p:extLst>
      <p:ext uri="{BB962C8B-B14F-4D97-AF65-F5344CB8AC3E}">
        <p14:creationId xmlns:p14="http://schemas.microsoft.com/office/powerpoint/2010/main" val="5441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529B63-0354-4CDE-BE00-7C3660EAB9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sz="8000" dirty="0"/>
              <a:t>十二年國民基本教育</a:t>
            </a:r>
            <a:br>
              <a:rPr lang="en-US" altLang="zh-TW" sz="8000" dirty="0"/>
            </a:br>
            <a:r>
              <a:rPr lang="zh-TW" altLang="en-US" sz="8000" dirty="0"/>
              <a:t>體育班課程實施規範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69510CC-5206-488A-8C96-57983A388F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  <a:p>
            <a:r>
              <a:rPr lang="en-US" altLang="zh-TW" dirty="0"/>
              <a:t>108</a:t>
            </a:r>
            <a:r>
              <a:rPr lang="zh-TW" altLang="en-US" dirty="0"/>
              <a:t>學年度第</a:t>
            </a:r>
            <a:r>
              <a:rPr lang="en-US" altLang="zh-TW" dirty="0"/>
              <a:t>1</a:t>
            </a:r>
            <a:r>
              <a:rPr lang="zh-TW" altLang="en-US" dirty="0"/>
              <a:t>學期第</a:t>
            </a:r>
            <a:r>
              <a:rPr lang="en-US" altLang="zh-TW" dirty="0"/>
              <a:t>2</a:t>
            </a:r>
            <a:r>
              <a:rPr lang="zh-TW" altLang="en-US" dirty="0"/>
              <a:t>次體育班發展委員會         報告人黃明韜</a:t>
            </a:r>
          </a:p>
        </p:txBody>
      </p:sp>
    </p:spTree>
    <p:extLst>
      <p:ext uri="{BB962C8B-B14F-4D97-AF65-F5344CB8AC3E}">
        <p14:creationId xmlns:p14="http://schemas.microsoft.com/office/powerpoint/2010/main" val="547474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5FD9D2-113D-4527-9695-F7CA5761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實施要點</a:t>
            </a:r>
            <a:r>
              <a:rPr lang="en-US" altLang="zh-TW" dirty="0"/>
              <a:t>-</a:t>
            </a:r>
            <a:r>
              <a:rPr lang="zh-TW" altLang="en-US" dirty="0"/>
              <a:t>附則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51CCC5-4414-4A89-8872-0A7090036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依據國民體育法及相關法規，體育班學生之</a:t>
            </a:r>
            <a:r>
              <a:rPr lang="zh-TW" altLang="en-US" sz="2800" dirty="0">
                <a:solidFill>
                  <a:srgbClr val="FF0000"/>
                </a:solidFill>
              </a:rPr>
              <a:t>部定及校訂課程均得彈性調整</a:t>
            </a:r>
            <a:r>
              <a:rPr lang="zh-TW" altLang="en-US" sz="2800" dirty="0"/>
              <a:t>（包含學習節數</a:t>
            </a:r>
            <a:r>
              <a:rPr lang="en-US" altLang="zh-TW" sz="2800" dirty="0"/>
              <a:t>/</a:t>
            </a:r>
            <a:r>
              <a:rPr lang="zh-TW" altLang="en-US" sz="2800" dirty="0"/>
              <a:t>學分數配置比例與學習內容），並得於校訂課程開設特殊需求領域課程（體育專業課程），</a:t>
            </a:r>
            <a:r>
              <a:rPr lang="zh-TW" altLang="en-US" sz="2800" dirty="0">
                <a:solidFill>
                  <a:srgbClr val="FF0000"/>
                </a:solidFill>
              </a:rPr>
              <a:t>惟不應減少學習總節數</a:t>
            </a:r>
            <a:r>
              <a:rPr lang="zh-TW" altLang="en-US" sz="2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2026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A419A2-552E-489A-AFFD-A4C1F787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修訂背景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B9D3ED-C0DD-420C-A786-9AE7626F0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417179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民國</a:t>
            </a:r>
            <a:r>
              <a:rPr lang="en-US" altLang="zh-TW" sz="2800" dirty="0"/>
              <a:t>97</a:t>
            </a:r>
            <a:r>
              <a:rPr lang="zh-TW" altLang="en-US" sz="2800" dirty="0"/>
              <a:t>年</a:t>
            </a:r>
            <a:r>
              <a:rPr lang="en-US" altLang="zh-TW" sz="2800" dirty="0"/>
              <a:t>12</a:t>
            </a:r>
            <a:r>
              <a:rPr lang="zh-TW" altLang="en-US" sz="2800" dirty="0"/>
              <a:t>月教育部發布「高級中等學校體育班課程綱要」，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 始成為我國第一次正式發布之體育班課程綱要</a:t>
            </a:r>
            <a:endParaRPr lang="en-US" altLang="zh-TW" sz="2800" dirty="0"/>
          </a:p>
          <a:p>
            <a:r>
              <a:rPr lang="zh-TW" altLang="en-US" sz="2800" dirty="0"/>
              <a:t>民國</a:t>
            </a:r>
            <a:r>
              <a:rPr lang="en-US" altLang="zh-TW" sz="2800" dirty="0"/>
              <a:t>103</a:t>
            </a:r>
            <a:r>
              <a:rPr lang="zh-TW" altLang="en-US" sz="2800" dirty="0"/>
              <a:t>年</a:t>
            </a:r>
            <a:r>
              <a:rPr lang="en-US" altLang="zh-TW" sz="2800" dirty="0"/>
              <a:t>11</a:t>
            </a:r>
            <a:r>
              <a:rPr lang="zh-TW" altLang="en-US" sz="2800" dirty="0"/>
              <a:t>月</a:t>
            </a:r>
            <a:r>
              <a:rPr lang="en-US" altLang="zh-TW" sz="2800" dirty="0"/>
              <a:t>28</a:t>
            </a:r>
            <a:r>
              <a:rPr lang="zh-TW" altLang="en-US" sz="2800" dirty="0"/>
              <a:t>日教育部發布「十二年國民基本教育課程綱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 要總綱」，在附則中規範</a:t>
            </a:r>
            <a:r>
              <a:rPr lang="en-US" altLang="zh-TW" sz="2800" dirty="0"/>
              <a:t>…</a:t>
            </a:r>
            <a:r>
              <a:rPr lang="zh-TW" altLang="en-US" sz="2800" dirty="0"/>
              <a:t>特殊教育學生與體育班</a:t>
            </a:r>
            <a:r>
              <a:rPr lang="en-US" altLang="zh-TW" sz="2800" dirty="0"/>
              <a:t>…</a:t>
            </a:r>
            <a:r>
              <a:rPr lang="zh-TW" altLang="en-US" sz="2800" dirty="0"/>
              <a:t>之部定及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 校訂課程均得彈性調整（包含學習節數</a:t>
            </a:r>
            <a:r>
              <a:rPr lang="en-US" altLang="zh-TW" sz="2800" dirty="0"/>
              <a:t>/</a:t>
            </a:r>
            <a:r>
              <a:rPr lang="zh-TW" altLang="en-US" sz="2800" dirty="0"/>
              <a:t>學分數配置比例與學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 習內容），並得於校訂課程開設特殊需求領域課程，惟不應減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 少學習總節數」，爰訂定「十二年國民基本教育體育班課程實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 施規範」</a:t>
            </a:r>
          </a:p>
        </p:txBody>
      </p:sp>
    </p:spTree>
    <p:extLst>
      <p:ext uri="{BB962C8B-B14F-4D97-AF65-F5344CB8AC3E}">
        <p14:creationId xmlns:p14="http://schemas.microsoft.com/office/powerpoint/2010/main" val="157619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CB2F64-C665-4682-B7B7-8D0319E7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基本理念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2A89EB-BAA6-4C0A-8F0E-785FBC3AE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體育班課程在符應總綱的原則與素養發展的前提下，</a:t>
            </a:r>
            <a:r>
              <a:rPr lang="zh-TW" altLang="en-US" sz="2800" dirty="0">
                <a:solidFill>
                  <a:srgbClr val="FF0000"/>
                </a:solidFill>
              </a:rPr>
              <a:t>以總綱既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rgbClr val="FF0000"/>
                </a:solidFill>
              </a:rPr>
              <a:t>  有之素養導向</a:t>
            </a:r>
            <a:r>
              <a:rPr lang="zh-TW" altLang="en-US" sz="2800" dirty="0"/>
              <a:t>，融入適合學生專業運動發展應有之核心素養</a:t>
            </a:r>
            <a:r>
              <a:rPr lang="en-US" altLang="zh-TW" sz="2800" dirty="0"/>
              <a:t>…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r>
              <a:rPr lang="zh-TW" altLang="en-US" sz="2800" dirty="0"/>
              <a:t>學生透過課程在「自發」、「互動」與「共好」三個層面有不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 同的學習重點與實踐方式。</a:t>
            </a:r>
            <a:endParaRPr lang="en-US" altLang="zh-TW" sz="2800" dirty="0"/>
          </a:p>
          <a:p>
            <a:r>
              <a:rPr lang="zh-TW" altLang="en-US" sz="2800" dirty="0"/>
              <a:t>略</a:t>
            </a:r>
            <a:r>
              <a:rPr lang="en-US" altLang="zh-TW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1450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B3FB64-03AC-43F8-A199-BA39EAE90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課程目標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F70308-B4D2-4161-A7B8-226B5B49B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在前述基本理念引導下，參體育班設立目標，訂定以下五項課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 程目標</a:t>
            </a:r>
            <a:endParaRPr lang="en-US" altLang="zh-TW" sz="2800" dirty="0"/>
          </a:p>
          <a:p>
            <a:r>
              <a:rPr lang="zh-TW" altLang="en-US" sz="2800" dirty="0"/>
              <a:t>一、啟發生命潛能</a:t>
            </a:r>
            <a:endParaRPr lang="en-US" altLang="zh-TW" sz="2800" dirty="0"/>
          </a:p>
          <a:p>
            <a:r>
              <a:rPr lang="zh-TW" altLang="en-US" sz="2800" dirty="0"/>
              <a:t>二、陶養生活知能</a:t>
            </a:r>
            <a:endParaRPr lang="en-US" altLang="zh-TW" sz="2800" dirty="0"/>
          </a:p>
          <a:p>
            <a:r>
              <a:rPr lang="zh-TW" altLang="en-US" sz="2800" dirty="0"/>
              <a:t>三、促進生涯發展</a:t>
            </a:r>
            <a:endParaRPr lang="en-US" altLang="zh-TW" sz="2800" dirty="0"/>
          </a:p>
          <a:p>
            <a:r>
              <a:rPr lang="zh-TW" altLang="en-US" sz="2800" dirty="0"/>
              <a:t>四、涵育公民責任</a:t>
            </a:r>
            <a:endParaRPr lang="en-US" altLang="zh-TW" sz="2800" dirty="0"/>
          </a:p>
          <a:p>
            <a:r>
              <a:rPr lang="zh-TW" altLang="en-US" sz="2800" dirty="0"/>
              <a:t>五、提升運動競技</a:t>
            </a:r>
          </a:p>
        </p:txBody>
      </p:sp>
    </p:spTree>
    <p:extLst>
      <p:ext uri="{BB962C8B-B14F-4D97-AF65-F5344CB8AC3E}">
        <p14:creationId xmlns:p14="http://schemas.microsoft.com/office/powerpoint/2010/main" val="404808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F479DA-5AD4-4BBC-B9DF-CC606591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核心素養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F7AD61-7D3E-480C-A2D3-6B9C0C2EA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7"/>
            <a:ext cx="10353889" cy="4379601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800" dirty="0"/>
              <a:t>為落實總綱理念與目標，體育班課程茲以「核心素養」做為課程發展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 之主軸。</a:t>
            </a:r>
            <a:endParaRPr lang="en-US" altLang="zh-TW" sz="2800" dirty="0"/>
          </a:p>
          <a:p>
            <a:r>
              <a:rPr lang="zh-TW" altLang="en-US" sz="2800" dirty="0"/>
              <a:t>強調培養以人為本的「終身學習者」</a:t>
            </a:r>
            <a:endParaRPr lang="en-US" altLang="zh-TW" sz="2800" dirty="0"/>
          </a:p>
          <a:p>
            <a:r>
              <a:rPr lang="zh-TW" altLang="en-US" sz="2800" dirty="0"/>
              <a:t>三大面向：「自主行動」、「溝通互動」、「社會參與」</a:t>
            </a:r>
            <a:endParaRPr lang="en-US" altLang="zh-TW" sz="2800" dirty="0"/>
          </a:p>
          <a:p>
            <a:r>
              <a:rPr lang="zh-TW" altLang="en-US" sz="2800" dirty="0"/>
              <a:t>九大項目：「身心素質與自我精進」、「系統思考與解決問題」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                     「規劃執行與創新應變」、「符號運用與溝通表達」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                     「科技資訊與媒體素養」、「藝術涵養與美感素養」 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                     「道德實踐與公民意識」、「人際關係與團隊合作」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                     「多元文化與國際理解」。</a:t>
            </a:r>
            <a:endParaRPr lang="en-US" altLang="zh-TW" sz="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536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60FED3-A9E1-4128-80CB-A9C5DEFCC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學習階段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C506C8-B82D-4ED1-8643-52F9FCC5B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2800" dirty="0"/>
              <a:t>教育階段：十二年國民基本教育依學制劃分為三個教育階段，分別為國民小學教育六年、國民中學教育三年、高級中等學校教育三年。</a:t>
            </a:r>
            <a:endParaRPr lang="en-US" altLang="zh-TW" sz="2800" dirty="0"/>
          </a:p>
          <a:p>
            <a:r>
              <a:rPr lang="zh-TW" altLang="en-US" sz="2800" dirty="0"/>
              <a:t>學習階段：國民小學五、六年級為第三學習階段，國民中學七、八、九年級為第四學習階段，高級中等學校十、十一、十二年級為第五學習階段。</a:t>
            </a:r>
            <a:endParaRPr lang="en-US" altLang="zh-TW" sz="2800" dirty="0"/>
          </a:p>
          <a:p>
            <a:r>
              <a:rPr lang="zh-TW" altLang="en-US" sz="2800" dirty="0"/>
              <a:t>第四學習階段是學生身心發展的快速期，也是自我探索與人際發展的關鍵期，應持續提升所有核心素養及競技運動能力，以裨益全人發展。尤其著重協助學生建立合宜的自我觀念、進行性向試探、精進社會生活所需知能，同時鼓勵自主學習、同儕互學與團隊合作，並能理解與關心社區、社會、國家、國際與全球議題。</a:t>
            </a:r>
          </a:p>
        </p:txBody>
      </p:sp>
    </p:spTree>
    <p:extLst>
      <p:ext uri="{BB962C8B-B14F-4D97-AF65-F5344CB8AC3E}">
        <p14:creationId xmlns:p14="http://schemas.microsoft.com/office/powerpoint/2010/main" val="346923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CBD761-9C2E-43BF-BB93-A04B63B5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課程架構－課程類型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3BAA3DD-D32D-434F-AC02-68B47B30F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517387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/>
              <a:t>十二年國民基本教育體育班課程類型區分為二大類：</a:t>
            </a:r>
            <a:r>
              <a:rPr lang="zh-TW" altLang="en-US" sz="2800" dirty="0">
                <a:solidFill>
                  <a:srgbClr val="FF0000"/>
                </a:solidFill>
              </a:rPr>
              <a:t>「部定課程」</a:t>
            </a:r>
            <a:r>
              <a:rPr lang="zh-TW" altLang="en-US" sz="2800" dirty="0"/>
              <a:t>與</a:t>
            </a:r>
            <a:r>
              <a:rPr lang="zh-TW" altLang="en-US" sz="2800" dirty="0">
                <a:solidFill>
                  <a:srgbClr val="FF0000"/>
                </a:solidFill>
              </a:rPr>
              <a:t>「校訂課程」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r>
              <a:rPr lang="zh-TW" altLang="en-US" sz="2800" dirty="0"/>
              <a:t>「部定課程」：由國家統一規劃，以養成學生的基本學力及競技運動能力，並奠定適性發展的基礎。在國民中學為培養學生基本知能與均衡發展的</a:t>
            </a:r>
            <a:r>
              <a:rPr lang="zh-TW" altLang="en-US" sz="2800" dirty="0">
                <a:solidFill>
                  <a:srgbClr val="FF0000"/>
                </a:solidFill>
              </a:rPr>
              <a:t>「領域學習課程」</a:t>
            </a:r>
            <a:r>
              <a:rPr lang="zh-TW" altLang="en-US" sz="2800" dirty="0"/>
              <a:t>及提升競技運動能力之</a:t>
            </a:r>
            <a:r>
              <a:rPr lang="zh-TW" altLang="en-US" sz="2800" dirty="0">
                <a:solidFill>
                  <a:srgbClr val="FF0000"/>
                </a:solidFill>
              </a:rPr>
              <a:t>「特殊類型班級課程」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r>
              <a:rPr lang="zh-TW" altLang="en-US" sz="2800" dirty="0"/>
              <a:t>「校訂課程」：由學校安排，以形塑學校教育願景及強化學生適性發展。國民中學為</a:t>
            </a:r>
            <a:r>
              <a:rPr lang="zh-TW" altLang="en-US" sz="2800" dirty="0">
                <a:solidFill>
                  <a:srgbClr val="FF0000"/>
                </a:solidFill>
              </a:rPr>
              <a:t>「彈性學習課程」</a:t>
            </a:r>
            <a:r>
              <a:rPr lang="zh-TW" altLang="en-US" sz="2800" dirty="0"/>
              <a:t>，包含跨領域統整性主題</a:t>
            </a:r>
            <a:r>
              <a:rPr lang="en-US" altLang="zh-TW" sz="2800" dirty="0"/>
              <a:t>/</a:t>
            </a:r>
            <a:r>
              <a:rPr lang="zh-TW" altLang="en-US" sz="2800" dirty="0"/>
              <a:t>專題</a:t>
            </a:r>
            <a:r>
              <a:rPr lang="en-US" altLang="zh-TW" sz="2800" dirty="0"/>
              <a:t>/</a:t>
            </a:r>
            <a:r>
              <a:rPr lang="zh-TW" altLang="en-US" sz="2800" dirty="0"/>
              <a:t>議題探究課程，社團活動與技藝課程，特殊需求領域課程（體育專業課程），以及本土語文</a:t>
            </a:r>
            <a:r>
              <a:rPr lang="en-US" altLang="zh-TW" sz="2800" dirty="0"/>
              <a:t>/</a:t>
            </a:r>
            <a:r>
              <a:rPr lang="zh-TW" altLang="en-US" sz="2800" dirty="0"/>
              <a:t>新住民語文、服務學習、戶外教育、班際或校際交流、自治活動、班級輔導、學生自主學習、領域補救教學等其他類課程。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116012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B65B9D-5794-49CF-AAB9-3B25F964F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872" y="334320"/>
            <a:ext cx="5026152" cy="1609344"/>
          </a:xfrm>
        </p:spPr>
        <p:txBody>
          <a:bodyPr/>
          <a:lstStyle/>
          <a:p>
            <a:r>
              <a:rPr lang="zh-TW" altLang="en-US" dirty="0"/>
              <a:t>課程架構－</a:t>
            </a:r>
            <a:br>
              <a:rPr lang="en-US" altLang="zh-TW" dirty="0"/>
            </a:br>
            <a:r>
              <a:rPr lang="zh-TW" altLang="en-US" dirty="0"/>
              <a:t>領域</a:t>
            </a:r>
            <a:r>
              <a:rPr lang="en-US" altLang="zh-TW" dirty="0"/>
              <a:t>/</a:t>
            </a:r>
            <a:r>
              <a:rPr lang="zh-TW" altLang="en-US" dirty="0"/>
              <a:t>科目劃分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D0A3D59-E9ED-4588-BC53-6AE239302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7" y="3739"/>
            <a:ext cx="6483345" cy="6854261"/>
          </a:xfrm>
        </p:spPr>
      </p:pic>
    </p:spTree>
    <p:extLst>
      <p:ext uri="{BB962C8B-B14F-4D97-AF65-F5344CB8AC3E}">
        <p14:creationId xmlns:p14="http://schemas.microsoft.com/office/powerpoint/2010/main" val="2925893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TM03090434[[fn=木頭類型]]</Template>
  <TotalTime>446</TotalTime>
  <Words>1780</Words>
  <Application>Microsoft Office PowerPoint</Application>
  <PresentationFormat>寬螢幕</PresentationFormat>
  <Paragraphs>82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6" baseType="lpstr">
      <vt:lpstr>華康香港標準宋體(P)</vt:lpstr>
      <vt:lpstr>華康魏碑體(P)</vt:lpstr>
      <vt:lpstr>Rockwell</vt:lpstr>
      <vt:lpstr>Rockwell Condensed</vt:lpstr>
      <vt:lpstr>Wingdings</vt:lpstr>
      <vt:lpstr>木刻字型</vt:lpstr>
      <vt:lpstr>彰化縣和群國中 108學年度第1學期第2次</vt:lpstr>
      <vt:lpstr>十二年國民基本教育 體育班課程實施規範</vt:lpstr>
      <vt:lpstr>修訂背景</vt:lpstr>
      <vt:lpstr>基本理念</vt:lpstr>
      <vt:lpstr>課程目標</vt:lpstr>
      <vt:lpstr>核心素養</vt:lpstr>
      <vt:lpstr>學習階段</vt:lpstr>
      <vt:lpstr>課程架構－課程類型</vt:lpstr>
      <vt:lpstr>課程架構－ 領域/科目劃分</vt:lpstr>
      <vt:lpstr>課程規劃及說明</vt:lpstr>
      <vt:lpstr>實施要點</vt:lpstr>
      <vt:lpstr>實施要點-課程發展</vt:lpstr>
      <vt:lpstr>實施要點-課程發展</vt:lpstr>
      <vt:lpstr>實施要點-教學實施</vt:lpstr>
      <vt:lpstr>實施要點-教學實施</vt:lpstr>
      <vt:lpstr>實施要點-教學資源</vt:lpstr>
      <vt:lpstr>實施要點-教師/教練專業發展</vt:lpstr>
      <vt:lpstr>實施要點-行政支持</vt:lpstr>
      <vt:lpstr>實施要點-家長與民間參與</vt:lpstr>
      <vt:lpstr>實施要點-附則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kk</dc:creator>
  <cp:lastModifiedBy>kk</cp:lastModifiedBy>
  <cp:revision>12</cp:revision>
  <cp:lastPrinted>2019-12-03T00:15:58Z</cp:lastPrinted>
  <dcterms:created xsi:type="dcterms:W3CDTF">2019-12-02T01:25:57Z</dcterms:created>
  <dcterms:modified xsi:type="dcterms:W3CDTF">2019-12-06T02:02:48Z</dcterms:modified>
</cp:coreProperties>
</file>